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8" autoAdjust="0"/>
    <p:restoredTop sz="94660"/>
  </p:normalViewPr>
  <p:slideViewPr>
    <p:cSldViewPr snapToGrid="0">
      <p:cViewPr varScale="1">
        <p:scale>
          <a:sx n="75" d="100"/>
          <a:sy n="75" d="100"/>
        </p:scale>
        <p:origin x="62" y="3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png>
</file>

<file path=ppt/media/image2.png>
</file>

<file path=ppt/media/image20.png>
</file>

<file path=ppt/media/image21.svg>
</file>

<file path=ppt/media/image22.jpg>
</file>

<file path=ppt/media/image23.png>
</file>

<file path=ppt/media/image24.svg>
</file>

<file path=ppt/media/image25.png>
</file>

<file path=ppt/media/image26.png>
</file>

<file path=ppt/media/image27.sv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EA77DB-2530-381B-26B3-EB291B1C04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BE6ADA8-07D9-3825-C154-42455BD7DE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0D4D14-E5D3-61DF-0B97-9665A9862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96B168-0508-9473-44D5-50CACBCEF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2861F4-8B94-26A9-383E-4EEC8EE08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123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321182-1916-D210-95FB-54F8A6B0F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76196C3-0F62-9E4C-B79D-75EFA595C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B61B91-0B0C-5AE6-8360-F7EF8A3AB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E695581-777F-D4C9-1A96-6E2B309CE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520652-BCF6-1A43-36ED-1776C99B6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522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45FAA60-4FE5-3911-7C9C-3E7AD22797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1CC2A59-F836-A372-AE79-91910F870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A63757-F4D6-27C4-EA36-182FFEAA6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A8F3D1-009A-EE55-0803-C828B06CF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E10978-D7B0-57FB-7397-7185FA290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1317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D25C48-87B9-E75F-548A-41676C5FC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99B5D3-6EA0-1B89-09C9-C0770B401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EE743F2-D117-2261-8303-12A6F36C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D30AA3-8080-5D18-BF17-6C725D1CB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E8F499-4E4B-3028-058F-BB8A3FD44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454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96852E-1DCB-5E2E-2215-217719E96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9CDC9D3-9198-09C6-2FBA-F8327B143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4E7B0B-6060-67FF-2218-572E8EF08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F3D19A2-0C1C-2D2B-613F-537CC6F1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D752CC-3917-4170-8CE0-67379C568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5552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9B3220-75CA-7E79-B80D-6CDAF8FF8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DA7EC0-D27F-0869-71D0-2AFEAF3AD1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020006D-E333-ECC8-119A-279D22C99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0117620-24D7-6F5E-E764-297F48CD8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BEFF737-7300-0DC3-0E62-5D4862AEB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8261C77-DABA-43E5-6544-D7CC4FF62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0155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D5AAB1-B23D-3CB0-E46D-8BBA713B7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9C99BD-F07F-F241-AF68-875BCD8A9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B94465B-8E9F-B0CE-3406-A2D084693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203BC74-27B8-26EE-8D28-1A19B34F5E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81436E9-0FF5-1D8B-EF09-6E5628B975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547380E-5036-DB68-AB9D-C60CC2BBF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912DC1D-0153-B44B-A726-13F871B9D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0F164DB-F9F0-3915-6ECA-EA28A32D3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0955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AB2F96-FBA3-77E0-BDBB-BF8206877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B5AE0DA-4AF8-C74B-0B8A-FDC4B09FE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F7F7D6B-5A38-9F4F-81F5-11A717A0A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E5ADABD-D12E-7FB5-A9E3-3E75C85F2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6031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7955B12-B018-C904-CCC9-83AE19A9F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434861C-2BE3-50CF-C578-CC4093EBC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F588E0B-F9D4-C08E-DD5A-FE5600A4A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2658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E686BF-C985-6633-22E6-507D79928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EA6883-F89C-0F18-CE6C-6569B972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1DCB9E8-3A10-1600-1EA8-4782243038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AC18C6-999C-2D6D-D8C8-F1B604B6B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572BA1D-7DE5-891E-D6D1-9ECA4A9ED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B26841F-5C9D-35CF-08D8-525F6063E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6901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3B1E6-D0EB-7198-CDAD-6E4F1A3F2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518E89A-CFB1-C93B-4155-F234BB4596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2D0DEE0-446E-B2D2-AAC3-8147E0748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E725E2F-CBE2-CBDC-6686-E2AB57CD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AA4A67D-5591-4EBC-88D1-8C7A5E08C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D6849AD-E6E5-7BC4-9DCB-6A2272358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6009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20C6C8-A7B3-323E-49CA-C068F6DF1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9740F44-0FB2-B3F4-2FB5-249F27D5D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BB7048-377A-9234-6726-25DB6F60E0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4744E6-EA3F-465C-B28B-90CC815C120F}" type="datetimeFigureOut">
              <a:rPr lang="ru-RU" smtClean="0"/>
              <a:t>26.12.2025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B1918D-AA79-A1E5-DFB6-C2B112328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91950CC-3798-E3D5-A564-B8950DEFC5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E4B70E-828C-406F-B15E-57D8092CE9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4365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.png"/><Relationship Id="rId7" Type="http://schemas.openxmlformats.org/officeDocument/2006/relationships/image" Target="../media/image25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3.svg"/><Relationship Id="rId9" Type="http://schemas.openxmlformats.org/officeDocument/2006/relationships/image" Target="../media/image2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.sv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sv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 descr="Результаты поиска изображений по запросу &quot;програмирование картинки для презентации&quot;">
            <a:extLst>
              <a:ext uri="{FF2B5EF4-FFF2-40B4-BE49-F238E27FC236}">
                <a16:creationId xmlns:a16="http://schemas.microsoft.com/office/drawing/2014/main" id="{B6E7E2C6-5D8E-AD19-9262-EC543080DE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024438" y="2571750"/>
            <a:ext cx="214312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32" name="Picture 8" descr="Программирование картинки для презентации">
            <a:extLst>
              <a:ext uri="{FF2B5EF4-FFF2-40B4-BE49-F238E27FC236}">
                <a16:creationId xmlns:a16="http://schemas.microsoft.com/office/drawing/2014/main" id="{866A03D2-954A-8F0A-D1DE-E8E6BBF6B55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49597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Программирование картинки для презентации">
            <a:extLst>
              <a:ext uri="{FF2B5EF4-FFF2-40B4-BE49-F238E27FC236}">
                <a16:creationId xmlns:a16="http://schemas.microsoft.com/office/drawing/2014/main" id="{020F4BCF-2A3A-4ABF-72BF-9E33FCB5B27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570" y="0"/>
            <a:ext cx="85634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5273396-DDDF-FB8B-D649-576318B3EF0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05543" y="627742"/>
            <a:ext cx="10689771" cy="560251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Проект по теме:</a:t>
            </a:r>
            <a:br>
              <a:rPr lang="en-US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ru-RU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Разработка </a:t>
            </a:r>
            <a:r>
              <a:rPr lang="ru-RU" sz="2400" b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полносвязной</a:t>
            </a:r>
            <a:r>
              <a:rPr lang="ru-RU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нейронной сети для классификации фазы экономического цикла стран мира по данным Всемирного банка (</a:t>
            </a:r>
            <a:r>
              <a:rPr lang="en-US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W.D.I</a:t>
            </a:r>
            <a:r>
              <a:rPr lang="ru-RU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sz="2400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ru-RU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Реализованной на фреймворке </a:t>
            </a:r>
            <a:r>
              <a:rPr lang="en-US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TensorFlow/</a:t>
            </a:r>
            <a:r>
              <a:rPr lang="en-US" sz="2400" b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Keras</a:t>
            </a:r>
            <a:br>
              <a:rPr lang="ru-RU" sz="24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ru-RU" sz="2400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67FE28-26EF-40FC-CD86-C38A95064249}"/>
              </a:ext>
            </a:extLst>
          </p:cNvPr>
          <p:cNvSpPr txBox="1"/>
          <p:nvPr/>
        </p:nvSpPr>
        <p:spPr>
          <a:xfrm>
            <a:off x="2460171" y="1094422"/>
            <a:ext cx="73805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Министерство науки и высшего образования Российской Федерации Федеральное государственное бюджетное образовательное учреждение высшего образования «Российский экономически университет имени Г. В. Плеханова»</a:t>
            </a:r>
            <a:br>
              <a:rPr lang="en-US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ru-RU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4E2E360-81BE-436F-9308-DA386C17AE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67295" y="729203"/>
            <a:ext cx="1594150" cy="57317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63BF9CB-D2BA-156A-9BD9-171F656BA1F1}"/>
              </a:ext>
            </a:extLst>
          </p:cNvPr>
          <p:cNvSpPr txBox="1"/>
          <p:nvPr/>
        </p:nvSpPr>
        <p:spPr>
          <a:xfrm>
            <a:off x="108858" y="5686977"/>
            <a:ext cx="609738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ru-RU" sz="2000" b="1" dirty="0">
                <a:solidFill>
                  <a:schemeClr val="bg1"/>
                </a:solidFill>
              </a:rPr>
              <a:t>15.27Д-ПИ05/26б</a:t>
            </a:r>
            <a:r>
              <a:rPr lang="en-US" sz="2000" b="1" dirty="0">
                <a:solidFill>
                  <a:schemeClr val="bg1"/>
                </a:solidFill>
              </a:rPr>
              <a:t> – </a:t>
            </a:r>
            <a:r>
              <a:rPr lang="ru-RU" sz="2000" b="1" dirty="0" err="1">
                <a:solidFill>
                  <a:schemeClr val="bg1"/>
                </a:solidFill>
              </a:rPr>
              <a:t>Зенов</a:t>
            </a:r>
            <a:r>
              <a:rPr lang="ru-RU" sz="2000" b="1" dirty="0">
                <a:solidFill>
                  <a:schemeClr val="bg1"/>
                </a:solidFill>
              </a:rPr>
              <a:t> А. Б. и </a:t>
            </a:r>
            <a:r>
              <a:rPr lang="ru-RU" sz="2000" b="1" dirty="0" err="1">
                <a:solidFill>
                  <a:schemeClr val="bg1"/>
                </a:solidFill>
              </a:rPr>
              <a:t>Хижко</a:t>
            </a:r>
            <a:r>
              <a:rPr lang="ru-RU" sz="2000" b="1" dirty="0">
                <a:solidFill>
                  <a:schemeClr val="bg1"/>
                </a:solidFill>
              </a:rPr>
              <a:t> А.А.</a:t>
            </a:r>
            <a:br>
              <a:rPr lang="ru-RU" sz="2000" b="1" dirty="0">
                <a:solidFill>
                  <a:schemeClr val="bg1"/>
                </a:solidFill>
              </a:rPr>
            </a:br>
            <a:r>
              <a:rPr lang="ru-RU" sz="2000" b="1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25" name="Рисунок 24" descr="Линейчатая диаграмма со сплошной заливкой">
            <a:extLst>
              <a:ext uri="{FF2B5EF4-FFF2-40B4-BE49-F238E27FC236}">
                <a16:creationId xmlns:a16="http://schemas.microsoft.com/office/drawing/2014/main" id="{84DA25D2-2E0B-5F93-7779-41FBF22988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10301514" y="5331778"/>
            <a:ext cx="115993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364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электроника, клавиатура, текст, компьютер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E8625C4A-A80D-312D-2744-287A6374B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75513" y="0"/>
            <a:ext cx="6716485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F5337C5-253F-ED1E-DD8B-28880F5E88C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" y="0"/>
            <a:ext cx="9983585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CF9D66F-6DBB-2DD1-F035-69AA5CDD6C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75452" y="284628"/>
            <a:ext cx="2208415" cy="7940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9D3279-B381-ABD3-DA7B-629FAD65E284}"/>
              </a:ext>
            </a:extLst>
          </p:cNvPr>
          <p:cNvSpPr txBox="1"/>
          <p:nvPr/>
        </p:nvSpPr>
        <p:spPr>
          <a:xfrm>
            <a:off x="2428206" y="1211441"/>
            <a:ext cx="5127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solidFill>
                  <a:schemeClr val="bg1"/>
                </a:solidFill>
              </a:rPr>
              <a:t>Спасибо за внимание</a:t>
            </a:r>
          </a:p>
        </p:txBody>
      </p:sp>
      <p:pic>
        <p:nvPicPr>
          <p:cNvPr id="12" name="Рисунок 11" descr="Социальная сеть со сплошной заливкой">
            <a:extLst>
              <a:ext uri="{FF2B5EF4-FFF2-40B4-BE49-F238E27FC236}">
                <a16:creationId xmlns:a16="http://schemas.microsoft.com/office/drawing/2014/main" id="{E0794C71-F7BB-E857-06AA-5E561B06C3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1266419">
            <a:off x="1283444" y="4737921"/>
            <a:ext cx="1642760" cy="164276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EA809D4-2173-2E2B-B80A-038CA81962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9100" y="2497544"/>
            <a:ext cx="6011746" cy="3251096"/>
          </a:xfrm>
          <a:prstGeom prst="rect">
            <a:avLst/>
          </a:prstGeom>
        </p:spPr>
      </p:pic>
      <p:pic>
        <p:nvPicPr>
          <p:cNvPr id="10" name="Рисунок 9" descr="Статистика со сплошной заливкой">
            <a:extLst>
              <a:ext uri="{FF2B5EF4-FFF2-40B4-BE49-F238E27FC236}">
                <a16:creationId xmlns:a16="http://schemas.microsoft.com/office/drawing/2014/main" id="{37719534-C0D1-E04A-C73A-80DD26F2B63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01085" y="1666979"/>
            <a:ext cx="1661130" cy="166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285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65 бесплатных фонов для презентации – скачать бесплатно">
            <a:extLst>
              <a:ext uri="{FF2B5EF4-FFF2-40B4-BE49-F238E27FC236}">
                <a16:creationId xmlns:a16="http://schemas.microsoft.com/office/drawing/2014/main" id="{D9C2CBC2-D87A-8466-3B1F-28F6C9A8E8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E2160A2-8DF4-EB06-1F91-B88C70054A3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76349" y="640080"/>
            <a:ext cx="11039302" cy="557784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1C81EE-EC08-CEEC-3F70-FC104ACBED20}"/>
              </a:ext>
            </a:extLst>
          </p:cNvPr>
          <p:cNvSpPr txBox="1"/>
          <p:nvPr/>
        </p:nvSpPr>
        <p:spPr>
          <a:xfrm>
            <a:off x="796637" y="1822728"/>
            <a:ext cx="1081901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600" b="1" i="0" dirty="0">
                <a:solidFill>
                  <a:schemeClr val="bg1"/>
                </a:solidFill>
                <a:effectLst/>
                <a:latin typeface="fkGroteskNeue"/>
              </a:rPr>
              <a:t>1. РЕШЕНИЕ ПРОБЛЕМЫ ВЫБОРА:</a:t>
            </a:r>
            <a:br>
              <a:rPr lang="ru-RU" sz="1600" b="1" i="0" dirty="0">
                <a:solidFill>
                  <a:schemeClr val="bg1"/>
                </a:solidFill>
                <a:effectLst/>
                <a:latin typeface="fkGroteskNeue"/>
              </a:rPr>
            </a:br>
            <a:r>
              <a:rPr lang="ru-RU" sz="1600" i="0" dirty="0">
                <a:solidFill>
                  <a:schemeClr val="bg1"/>
                </a:solidFill>
                <a:effectLst/>
                <a:latin typeface="fkGroteskNeue"/>
              </a:rPr>
              <a:t>Автоматизация анализа макроэкономических данных среди 190+ стран и 1600+ показателей WDI для определения фазы экономического цикла.</a:t>
            </a:r>
          </a:p>
          <a:p>
            <a:pPr algn="l"/>
            <a:r>
              <a:rPr lang="ru-RU" sz="1600" b="1" i="0" dirty="0">
                <a:solidFill>
                  <a:schemeClr val="bg1"/>
                </a:solidFill>
                <a:effectLst/>
                <a:latin typeface="fkGroteskNeue"/>
              </a:rPr>
              <a:t>2. ГИБКОСТЬ И ГЛУБИНА:</a:t>
            </a:r>
            <a:br>
              <a:rPr lang="ru-RU" sz="1600" b="1" i="0" dirty="0">
                <a:solidFill>
                  <a:schemeClr val="bg1"/>
                </a:solidFill>
                <a:effectLst/>
                <a:latin typeface="fkGroteskNeue"/>
              </a:rPr>
            </a:br>
            <a:r>
              <a:rPr lang="ru-RU" sz="1600" i="0" dirty="0">
                <a:solidFill>
                  <a:schemeClr val="bg1"/>
                </a:solidFill>
                <a:effectLst/>
                <a:latin typeface="fkGroteskNeue"/>
              </a:rPr>
              <a:t>Способность анализировать сложные и неочевидные паттерны в макро-данных, выявляя ранние сигналы циклических поворотов.</a:t>
            </a:r>
          </a:p>
          <a:p>
            <a:pPr algn="l"/>
            <a:r>
              <a:rPr lang="ru-RU" sz="1600" b="1" i="0" dirty="0">
                <a:solidFill>
                  <a:schemeClr val="bg1"/>
                </a:solidFill>
                <a:effectLst/>
                <a:latin typeface="fkGroteskNeue"/>
              </a:rPr>
              <a:t>3. ПРАКТИЧЕСКАЯ ЦЕННОСТЬ:</a:t>
            </a:r>
            <a:br>
              <a:rPr lang="ru-RU" sz="1600" b="1" i="0" dirty="0">
                <a:solidFill>
                  <a:schemeClr val="bg1"/>
                </a:solidFill>
                <a:effectLst/>
                <a:latin typeface="fkGroteskNeue"/>
              </a:rPr>
            </a:br>
            <a:r>
              <a:rPr lang="ru-RU" sz="1600" i="0" dirty="0">
                <a:solidFill>
                  <a:schemeClr val="bg1"/>
                </a:solidFill>
                <a:effectLst/>
                <a:latin typeface="fkGroteskNeue"/>
              </a:rPr>
              <a:t>Готовая основа для создания гибридных систем (с дополнением геополитических данных и альтернативных индикаторов).</a:t>
            </a:r>
          </a:p>
          <a:p>
            <a:pPr algn="l"/>
            <a:r>
              <a:rPr lang="ru-RU" sz="1600" b="1" i="0" dirty="0">
                <a:solidFill>
                  <a:schemeClr val="bg1"/>
                </a:solidFill>
                <a:effectLst/>
                <a:latin typeface="fkGroteskNeue"/>
              </a:rPr>
              <a:t>4. БИЗНЕС-ТРЕБОВАНИЕ:</a:t>
            </a:r>
            <a:br>
              <a:rPr lang="ru-RU" sz="1600" b="1" i="0" dirty="0">
                <a:solidFill>
                  <a:schemeClr val="bg1"/>
                </a:solidFill>
                <a:effectLst/>
                <a:latin typeface="fkGroteskNeue"/>
              </a:rPr>
            </a:br>
            <a:r>
              <a:rPr lang="ru-RU" sz="1600" i="0" dirty="0">
                <a:solidFill>
                  <a:schemeClr val="bg1"/>
                </a:solidFill>
                <a:effectLst/>
                <a:latin typeface="fkGroteskNeue"/>
              </a:rPr>
              <a:t>Real-</a:t>
            </a:r>
            <a:r>
              <a:rPr lang="ru-RU" sz="1600" i="0" dirty="0" err="1">
                <a:solidFill>
                  <a:schemeClr val="bg1"/>
                </a:solidFill>
                <a:effectLst/>
                <a:latin typeface="fkGroteskNeue"/>
              </a:rPr>
              <a:t>time</a:t>
            </a:r>
            <a:r>
              <a:rPr lang="ru-RU" sz="1600" i="0" dirty="0">
                <a:solidFill>
                  <a:schemeClr val="bg1"/>
                </a:solidFill>
                <a:effectLst/>
                <a:latin typeface="fkGroteskNeue"/>
              </a:rPr>
              <a:t> прогнозы экономических циклов — стандарт для центральных банков, инвестиционных фондов и корпораций при принятии решений о ставках, портфелях и капитальных вложениях в 2025-2026.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21DBD8-4CDF-3A1A-BFC1-2D238DBFEE36}"/>
              </a:ext>
            </a:extLst>
          </p:cNvPr>
          <p:cNvSpPr txBox="1"/>
          <p:nvPr/>
        </p:nvSpPr>
        <p:spPr>
          <a:xfrm>
            <a:off x="1108363" y="902524"/>
            <a:ext cx="9975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П</a:t>
            </a:r>
            <a:r>
              <a:rPr lang="ru-RU" sz="2400" b="1" dirty="0">
                <a:solidFill>
                  <a:schemeClr val="bg1"/>
                </a:solidFill>
                <a:effectLst/>
              </a:rPr>
              <a:t>рактическая ценность нейросетевой системы классификации экономических циклов</a:t>
            </a:r>
            <a:endParaRPr lang="ru-RU" sz="2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1E18A3-EFE3-22BC-2E33-F3EC5AC4243B}"/>
              </a:ext>
            </a:extLst>
          </p:cNvPr>
          <p:cNvSpPr txBox="1"/>
          <p:nvPr/>
        </p:nvSpPr>
        <p:spPr>
          <a:xfrm>
            <a:off x="796638" y="4953029"/>
            <a:ext cx="111071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chemeClr val="bg1"/>
                </a:solidFill>
                <a:effectLst/>
              </a:rPr>
              <a:t>Проект решает актуальную задачу, востребованную в финансовой индустрии и макроэкономическом анализе, и является фундаментом для современных систем прогнозирования экономических циклов на основе нейросетевых подходов, применяемых центральными банками.</a:t>
            </a:r>
            <a:endParaRPr lang="ru-RU" b="1" dirty="0">
              <a:solidFill>
                <a:schemeClr val="bg1"/>
              </a:solidFill>
            </a:endParaRP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F210F068-8E3B-0622-289D-50538D869C44}"/>
              </a:ext>
            </a:extLst>
          </p:cNvPr>
          <p:cNvCxnSpPr/>
          <p:nvPr/>
        </p:nvCxnSpPr>
        <p:spPr>
          <a:xfrm flipV="1">
            <a:off x="656705" y="4875967"/>
            <a:ext cx="10839797" cy="125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4169126-22EE-CC3C-5374-3B0F2A24F8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88121" y="47559"/>
            <a:ext cx="1827530" cy="65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88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65 бесплатных фонов для презентации – скачать бесплатно">
            <a:extLst>
              <a:ext uri="{FF2B5EF4-FFF2-40B4-BE49-F238E27FC236}">
                <a16:creationId xmlns:a16="http://schemas.microsoft.com/office/drawing/2014/main" id="{D9C2CBC2-D87A-8466-3B1F-28F6C9A8E8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E2160A2-8DF4-EB06-1F91-B88C70054A3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76349" y="640080"/>
            <a:ext cx="11039302" cy="557784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8D7D09-0788-28A4-3847-32F00645B81D}"/>
              </a:ext>
            </a:extLst>
          </p:cNvPr>
          <p:cNvSpPr txBox="1"/>
          <p:nvPr/>
        </p:nvSpPr>
        <p:spPr>
          <a:xfrm>
            <a:off x="824347" y="1036759"/>
            <a:ext cx="10791304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b="1" i="0" dirty="0">
                <a:solidFill>
                  <a:schemeClr val="bg1"/>
                </a:solidFill>
                <a:effectLst/>
                <a:latin typeface="fkGroteskNeue"/>
              </a:rPr>
              <a:t>АРХИТЕКТУРА</a:t>
            </a:r>
            <a:b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</a:br>
            <a:endParaRPr lang="ru-RU" sz="2000" b="1" i="0" dirty="0">
              <a:solidFill>
                <a:schemeClr val="bg1"/>
              </a:solidFill>
              <a:effectLst/>
              <a:latin typeface="fkGroteskNeue"/>
            </a:endParaRPr>
          </a:p>
          <a:p>
            <a:pPr algn="l"/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Тип сети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: </a:t>
            </a:r>
            <a:r>
              <a:rPr lang="ru-RU" sz="2000" b="0" i="0" dirty="0" err="1">
                <a:solidFill>
                  <a:schemeClr val="bg1"/>
                </a:solidFill>
                <a:effectLst/>
                <a:latin typeface="fkGroteskNeue"/>
              </a:rPr>
              <a:t>Полносвязная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 (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fkGroteskNeue"/>
              </a:rPr>
              <a:t>Fully Connected Neural Network)</a:t>
            </a:r>
          </a:p>
          <a:p>
            <a:pPr algn="l"/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Выбрана из: </a:t>
            </a:r>
            <a:r>
              <a:rPr lang="en-US" sz="2000" b="0" i="0" dirty="0" err="1">
                <a:solidFill>
                  <a:schemeClr val="bg1"/>
                </a:solidFill>
                <a:effectLst/>
                <a:latin typeface="fkGroteskNeue"/>
              </a:rPr>
              <a:t>Keras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fkGroteskNeue"/>
              </a:rPr>
              <a:t> API (TensorFlow)</a:t>
            </a:r>
          </a:p>
          <a:p>
            <a:pPr algn="l"/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Структура:</a:t>
            </a:r>
          </a:p>
          <a:p>
            <a:pPr lvl="1" algn="l"/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Input </a:t>
            </a:r>
            <a:r>
              <a:rPr lang="ru-RU" sz="2000" i="0" dirty="0">
                <a:solidFill>
                  <a:schemeClr val="bg1"/>
                </a:solidFill>
                <a:effectLst/>
                <a:latin typeface="fkGroteskNeue"/>
              </a:rPr>
              <a:t>слой: 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10 признаков </a:t>
            </a:r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(</a:t>
            </a:r>
            <a:r>
              <a:rPr lang="en-US" sz="2000" i="0" dirty="0" err="1">
                <a:solidFill>
                  <a:schemeClr val="bg1"/>
                </a:solidFill>
                <a:effectLst/>
                <a:latin typeface="fkGroteskNeue"/>
              </a:rPr>
              <a:t>GDP_Growth</a:t>
            </a:r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, </a:t>
            </a:r>
            <a:r>
              <a:rPr lang="en-US" sz="2000" i="0" dirty="0" err="1">
                <a:solidFill>
                  <a:schemeClr val="bg1"/>
                </a:solidFill>
                <a:effectLst/>
                <a:latin typeface="fkGroteskNeue"/>
              </a:rPr>
              <a:t>Unemployment_Rate</a:t>
            </a:r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, </a:t>
            </a:r>
            <a:r>
              <a:rPr lang="en-US" sz="2000" i="0" dirty="0" err="1">
                <a:solidFill>
                  <a:schemeClr val="bg1"/>
                </a:solidFill>
                <a:effectLst/>
                <a:latin typeface="fkGroteskNeue"/>
              </a:rPr>
              <a:t>Trade_Openness</a:t>
            </a:r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, </a:t>
            </a:r>
            <a:r>
              <a:rPr lang="en-US" sz="2000" i="0" dirty="0" err="1">
                <a:solidFill>
                  <a:schemeClr val="bg1"/>
                </a:solidFill>
                <a:effectLst/>
                <a:latin typeface="fkGroteskNeue"/>
              </a:rPr>
              <a:t>Manufacturing_Index</a:t>
            </a:r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, </a:t>
            </a:r>
            <a:r>
              <a:rPr lang="en-US" sz="2000" i="0" dirty="0" err="1">
                <a:solidFill>
                  <a:schemeClr val="bg1"/>
                </a:solidFill>
                <a:effectLst/>
                <a:latin typeface="fkGroteskNeue"/>
              </a:rPr>
              <a:t>Inflation_Rate</a:t>
            </a:r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, </a:t>
            </a:r>
            <a:r>
              <a:rPr lang="en-US" sz="2000" i="0" dirty="0" err="1">
                <a:solidFill>
                  <a:schemeClr val="bg1"/>
                </a:solidFill>
                <a:effectLst/>
                <a:latin typeface="fkGroteskNeue"/>
              </a:rPr>
              <a:t>Consumer_Confidence</a:t>
            </a:r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, </a:t>
            </a:r>
            <a:r>
              <a:rPr lang="en-US" sz="2000" i="0" dirty="0" err="1">
                <a:solidFill>
                  <a:schemeClr val="bg1"/>
                </a:solidFill>
                <a:effectLst/>
                <a:latin typeface="fkGroteskNeue"/>
              </a:rPr>
              <a:t>Industrial_Production</a:t>
            </a:r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, </a:t>
            </a:r>
            <a:r>
              <a:rPr lang="en-US" sz="2000" i="0" dirty="0" err="1">
                <a:solidFill>
                  <a:schemeClr val="bg1"/>
                </a:solidFill>
                <a:effectLst/>
                <a:latin typeface="fkGroteskNeue"/>
              </a:rPr>
              <a:t>Credit_Private_Sector</a:t>
            </a:r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, </a:t>
            </a:r>
            <a:r>
              <a:rPr lang="en-US" sz="2000" i="0" dirty="0" err="1">
                <a:solidFill>
                  <a:schemeClr val="bg1"/>
                </a:solidFill>
                <a:effectLst/>
                <a:latin typeface="fkGroteskNeue"/>
              </a:rPr>
              <a:t>FDI_Inflow</a:t>
            </a:r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, </a:t>
            </a:r>
            <a:r>
              <a:rPr lang="en-US" sz="2000" i="0" dirty="0" err="1">
                <a:solidFill>
                  <a:schemeClr val="bg1"/>
                </a:solidFill>
                <a:effectLst/>
                <a:latin typeface="fkGroteskNeue"/>
              </a:rPr>
              <a:t>Stock_Returns</a:t>
            </a:r>
            <a:r>
              <a:rPr lang="en-US" sz="2000" i="0" dirty="0">
                <a:solidFill>
                  <a:schemeClr val="bg1"/>
                </a:solidFill>
                <a:effectLst/>
                <a:latin typeface="fkGroteskNeue"/>
              </a:rPr>
              <a:t>)</a:t>
            </a:r>
            <a:br>
              <a:rPr lang="ru-RU" sz="2000" dirty="0">
                <a:solidFill>
                  <a:schemeClr val="bg1"/>
                </a:solidFill>
                <a:latin typeface="fkGroteskNeue"/>
              </a:rPr>
            </a:br>
            <a:r>
              <a:rPr lang="ru-RU" sz="2000" i="0" dirty="0">
                <a:solidFill>
                  <a:schemeClr val="bg1"/>
                </a:solidFill>
                <a:effectLst/>
                <a:latin typeface="fkGroteskNeue"/>
              </a:rPr>
              <a:t>Скрытый слой 1: 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128 нейронов </a:t>
            </a:r>
            <a:b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</a:br>
            <a:r>
              <a:rPr lang="ru-RU" sz="2000" i="0" dirty="0">
                <a:solidFill>
                  <a:schemeClr val="bg1"/>
                </a:solidFill>
                <a:effectLst/>
                <a:latin typeface="fkGroteskNeue"/>
              </a:rPr>
              <a:t>Скрытый слой 2: 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64 нейрона </a:t>
            </a:r>
            <a:b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</a:br>
            <a:r>
              <a:rPr lang="ru-RU" sz="2000" i="0" dirty="0">
                <a:solidFill>
                  <a:schemeClr val="bg1"/>
                </a:solidFill>
                <a:effectLst/>
                <a:latin typeface="fkGroteskNeue"/>
              </a:rPr>
              <a:t>Скрытый слой 3: 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32 нейрона </a:t>
            </a:r>
            <a:b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</a:br>
            <a:r>
              <a:rPr lang="ru-RU" sz="2000" i="0" dirty="0">
                <a:solidFill>
                  <a:schemeClr val="bg1"/>
                </a:solidFill>
                <a:effectLst/>
                <a:latin typeface="fkGroteskNeue"/>
              </a:rPr>
              <a:t>Выходной слой: 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4 нейрона</a:t>
            </a:r>
            <a:b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</a:br>
            <a:b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</a:b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ВСЕГО: 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~12,644 параметров</a:t>
            </a:r>
          </a:p>
        </p:txBody>
      </p:sp>
      <p:pic>
        <p:nvPicPr>
          <p:cNvPr id="17" name="Рисунок 16" descr="Сеть со сплошной заливкой">
            <a:extLst>
              <a:ext uri="{FF2B5EF4-FFF2-40B4-BE49-F238E27FC236}">
                <a16:creationId xmlns:a16="http://schemas.microsoft.com/office/drawing/2014/main" id="{A3C3D79F-EE3F-E0CC-5FCA-856920F87F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06099" y="4178126"/>
            <a:ext cx="1155873" cy="1155873"/>
          </a:xfrm>
          <a:prstGeom prst="rect">
            <a:avLst/>
          </a:prstGeom>
        </p:spPr>
      </p:pic>
      <p:sp>
        <p:nvSpPr>
          <p:cNvPr id="21" name="AutoShape 2" descr="Результаты поиска изображений по запросу &quot;програмирование картинки для презентации&quot;">
            <a:extLst>
              <a:ext uri="{FF2B5EF4-FFF2-40B4-BE49-F238E27FC236}">
                <a16:creationId xmlns:a16="http://schemas.microsoft.com/office/drawing/2014/main" id="{63186574-CBE8-D7CB-DEDF-3147C57A7B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5" name="AutoShape 4" descr="关于我们_深圳市诺龙技术股份有限公司">
            <a:extLst>
              <a:ext uri="{FF2B5EF4-FFF2-40B4-BE49-F238E27FC236}">
                <a16:creationId xmlns:a16="http://schemas.microsoft.com/office/drawing/2014/main" id="{1BE8039A-F127-4A2A-2560-DAF788EA17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D069B6F8-A595-8D4F-1C54-9A5153AA1E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0118" y="3830493"/>
            <a:ext cx="2064662" cy="1882006"/>
          </a:xfrm>
          <a:prstGeom prst="rect">
            <a:avLst/>
          </a:prstGeom>
        </p:spPr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6015E947-3E80-FF3A-0CA7-DD94F75F62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70572" y="971445"/>
            <a:ext cx="2208415" cy="79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849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екст, снимок экрана, све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24BEBB76-EA15-2023-76BA-404881723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45578" y="0"/>
            <a:ext cx="7124006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F5337C5-253F-ED1E-DD8B-28880F5E88CB}"/>
              </a:ext>
            </a:extLst>
          </p:cNvPr>
          <p:cNvSpPr/>
          <p:nvPr/>
        </p:nvSpPr>
        <p:spPr>
          <a:xfrm>
            <a:off x="0" y="0"/>
            <a:ext cx="9983585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10" name="Прямоугольник 9" descr="Иллюстратор со сплошной заливкой">
            <a:extLst>
              <a:ext uri="{FF2B5EF4-FFF2-40B4-BE49-F238E27FC236}">
                <a16:creationId xmlns:a16="http://schemas.microsoft.com/office/drawing/2014/main" id="{A05D477A-C809-37F8-347B-D16B217E84D8}"/>
              </a:ext>
            </a:extLst>
          </p:cNvPr>
          <p:cNvSpPr/>
          <p:nvPr/>
        </p:nvSpPr>
        <p:spPr>
          <a:xfrm>
            <a:off x="7996840" y="1401284"/>
            <a:ext cx="1477465" cy="1477465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>
            <a:defPPr rtl="0">
              <a:defRPr lang="ru-RU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B0BF40-D3D3-ECB1-B3C6-34A87E21B632}"/>
              </a:ext>
            </a:extLst>
          </p:cNvPr>
          <p:cNvSpPr txBox="1"/>
          <p:nvPr/>
        </p:nvSpPr>
        <p:spPr>
          <a:xfrm>
            <a:off x="2930235" y="389256"/>
            <a:ext cx="4123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 err="1">
                <a:solidFill>
                  <a:schemeClr val="bg1"/>
                </a:solidFill>
              </a:rPr>
              <a:t>Гиперпараметры</a:t>
            </a:r>
            <a:endParaRPr lang="ru-RU" sz="32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6CFD42-66AF-F966-B9CF-B875AD1AA29C}"/>
              </a:ext>
            </a:extLst>
          </p:cNvPr>
          <p:cNvSpPr txBox="1"/>
          <p:nvPr/>
        </p:nvSpPr>
        <p:spPr>
          <a:xfrm>
            <a:off x="244123" y="1790540"/>
            <a:ext cx="8986059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000" b="1" i="0" dirty="0">
                <a:solidFill>
                  <a:schemeClr val="bg1"/>
                </a:solidFill>
                <a:effectLst/>
              </a:rPr>
              <a:t>Функции активации:</a:t>
            </a:r>
          </a:p>
          <a:p>
            <a:pPr lvl="1" algn="l"/>
            <a:r>
              <a:rPr lang="en-US" sz="2000" i="0" dirty="0" err="1">
                <a:solidFill>
                  <a:schemeClr val="bg1"/>
                </a:solidFill>
                <a:effectLst/>
              </a:rPr>
              <a:t>ReLU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 </a:t>
            </a:r>
            <a:r>
              <a:rPr lang="ru-RU" sz="2000" i="0" dirty="0">
                <a:solidFill>
                  <a:schemeClr val="bg1"/>
                </a:solidFill>
                <a:effectLst/>
              </a:rPr>
              <a:t>на скрытых слоях (слои 1-3)</a:t>
            </a:r>
          </a:p>
          <a:p>
            <a:pPr lvl="1" algn="l">
              <a:lnSpc>
                <a:spcPct val="150000"/>
              </a:lnSpc>
            </a:pPr>
            <a:r>
              <a:rPr lang="en-US" sz="2000" i="0" dirty="0" err="1">
                <a:solidFill>
                  <a:schemeClr val="bg1"/>
                </a:solidFill>
                <a:effectLst/>
              </a:rPr>
              <a:t>Softmax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 </a:t>
            </a:r>
            <a:r>
              <a:rPr lang="ru-RU" sz="2000" i="0" dirty="0">
                <a:solidFill>
                  <a:schemeClr val="bg1"/>
                </a:solidFill>
                <a:effectLst/>
              </a:rPr>
              <a:t>на выходном слое (классификация)</a:t>
            </a: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chemeClr val="bg1"/>
                </a:solidFill>
                <a:effectLst/>
              </a:rPr>
              <a:t>Алгоритм оптимизации: 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Adam (learning rate = 1e-3 / 0.001)</a:t>
            </a: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chemeClr val="bg1"/>
                </a:solidFill>
                <a:effectLst/>
              </a:rPr>
              <a:t>Функция потерь: 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Sparse Categorical </a:t>
            </a:r>
            <a:r>
              <a:rPr lang="en-US" sz="2000" i="0" dirty="0" err="1">
                <a:solidFill>
                  <a:schemeClr val="bg1"/>
                </a:solidFill>
                <a:effectLst/>
              </a:rPr>
              <a:t>Crossentropy</a:t>
            </a:r>
            <a:endParaRPr lang="en-US" sz="2000" i="0" dirty="0">
              <a:solidFill>
                <a:schemeClr val="bg1"/>
              </a:solidFill>
              <a:effectLst/>
            </a:endParaRP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chemeClr val="bg1"/>
                </a:solidFill>
                <a:effectLst/>
              </a:rPr>
              <a:t>Метрика качества: 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Accuracy</a:t>
            </a: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chemeClr val="bg1"/>
                </a:solidFill>
                <a:effectLst/>
              </a:rPr>
              <a:t>Количество эпох: </a:t>
            </a:r>
            <a:r>
              <a:rPr lang="ru-RU" sz="2000" i="0" dirty="0">
                <a:solidFill>
                  <a:schemeClr val="bg1"/>
                </a:solidFill>
                <a:effectLst/>
              </a:rPr>
              <a:t>50 (с 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Early Stopping, </a:t>
            </a:r>
            <a:r>
              <a:rPr lang="ru-RU" sz="2000" i="0" dirty="0">
                <a:solidFill>
                  <a:schemeClr val="bg1"/>
                </a:solidFill>
                <a:effectLst/>
              </a:rPr>
              <a:t>обычно завершается на эпохе 42)</a:t>
            </a: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chemeClr val="bg1"/>
                </a:solidFill>
                <a:effectLst/>
              </a:rPr>
              <a:t>Размер </a:t>
            </a:r>
            <a:r>
              <a:rPr lang="ru-RU" sz="2000" b="1" i="0" dirty="0" err="1">
                <a:solidFill>
                  <a:schemeClr val="bg1"/>
                </a:solidFill>
                <a:effectLst/>
              </a:rPr>
              <a:t>батча</a:t>
            </a:r>
            <a:r>
              <a:rPr lang="ru-RU" sz="2000" b="1" i="0" dirty="0">
                <a:solidFill>
                  <a:schemeClr val="bg1"/>
                </a:solidFill>
                <a:effectLst/>
              </a:rPr>
              <a:t>: </a:t>
            </a:r>
            <a:r>
              <a:rPr lang="ru-RU" sz="2000" i="0" dirty="0">
                <a:solidFill>
                  <a:schemeClr val="bg1"/>
                </a:solidFill>
                <a:effectLst/>
              </a:rPr>
              <a:t>32</a:t>
            </a: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chemeClr val="bg1"/>
                </a:solidFill>
                <a:effectLst/>
              </a:rPr>
              <a:t>Разделение данных: </a:t>
            </a:r>
            <a:r>
              <a:rPr lang="ru-RU" sz="2000" i="0" dirty="0">
                <a:solidFill>
                  <a:schemeClr val="bg1"/>
                </a:solidFill>
                <a:effectLst/>
              </a:rPr>
              <a:t>60% обучение / 20% валидация / 20% тестирование</a:t>
            </a:r>
            <a:br>
              <a:rPr lang="ru-RU" sz="2000" i="0" dirty="0">
                <a:solidFill>
                  <a:schemeClr val="bg1"/>
                </a:solidFill>
                <a:effectLst/>
              </a:rPr>
            </a:br>
            <a:r>
              <a:rPr lang="ru-RU" sz="2000" i="0" dirty="0">
                <a:solidFill>
                  <a:schemeClr val="bg1"/>
                </a:solidFill>
                <a:effectLst/>
              </a:rPr>
              <a:t>(всего 2000 образцов: 1200 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train / 400 </a:t>
            </a:r>
            <a:r>
              <a:rPr lang="en-US" sz="2000" i="0" dirty="0" err="1">
                <a:solidFill>
                  <a:schemeClr val="bg1"/>
                </a:solidFill>
                <a:effectLst/>
              </a:rPr>
              <a:t>val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 / 400 test)</a:t>
            </a:r>
          </a:p>
          <a:p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CF9D66F-6DBB-2DD1-F035-69AA5CDD6C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75452" y="284628"/>
            <a:ext cx="2208415" cy="79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7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екст, снимок экрана, све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24BEBB76-EA15-2023-76BA-404881723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939" y="0"/>
            <a:ext cx="7353993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F5337C5-253F-ED1E-DD8B-28880F5E88CB}"/>
              </a:ext>
            </a:extLst>
          </p:cNvPr>
          <p:cNvSpPr/>
          <p:nvPr/>
        </p:nvSpPr>
        <p:spPr>
          <a:xfrm>
            <a:off x="282" y="0"/>
            <a:ext cx="972560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CF9D66F-6DBB-2DD1-F035-69AA5CDD6C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18499" y="184875"/>
            <a:ext cx="2208415" cy="7940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E61AD0-0DD9-1D51-4F92-9C8BF29AB7F7}"/>
              </a:ext>
            </a:extLst>
          </p:cNvPr>
          <p:cNvSpPr txBox="1"/>
          <p:nvPr/>
        </p:nvSpPr>
        <p:spPr>
          <a:xfrm>
            <a:off x="110697" y="581889"/>
            <a:ext cx="9725609" cy="64171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800" b="1" i="0" dirty="0">
                <a:solidFill>
                  <a:schemeClr val="bg1"/>
                </a:solidFill>
                <a:effectLst/>
                <a:latin typeface="fkGroteskNeue"/>
              </a:rPr>
              <a:t>ОПИСАНИЕ ДАТАСЕТА</a:t>
            </a:r>
          </a:p>
          <a:p>
            <a:pPr algn="l">
              <a:lnSpc>
                <a:spcPct val="150000"/>
              </a:lnSpc>
            </a:pP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Источник: 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World Bank Development </a:t>
            </a:r>
            <a:r>
              <a:rPr lang="ru-RU" b="0" i="0" dirty="0" err="1">
                <a:solidFill>
                  <a:schemeClr val="bg1"/>
                </a:solidFill>
                <a:effectLst/>
                <a:latin typeface="fkGroteskNeue"/>
              </a:rPr>
              <a:t>Indicators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 (WDI)</a:t>
            </a:r>
          </a:p>
          <a:p>
            <a:pPr algn="l">
              <a:lnSpc>
                <a:spcPct val="150000"/>
              </a:lnSpc>
            </a:pP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Размер: 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~2,000 синтетических образцов (реалистичного распределения)</a:t>
            </a:r>
          </a:p>
          <a:p>
            <a:pPr algn="l">
              <a:lnSpc>
                <a:spcPct val="150000"/>
              </a:lnSpc>
            </a:pP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Признаки:</a:t>
            </a:r>
          </a:p>
          <a:p>
            <a:pPr lvl="1" algn="l">
              <a:lnSpc>
                <a:spcPct val="150000"/>
              </a:lnSpc>
            </a:pPr>
            <a:r>
              <a:rPr lang="ru-RU" b="1" i="0" dirty="0" err="1">
                <a:solidFill>
                  <a:schemeClr val="bg1"/>
                </a:solidFill>
                <a:effectLst/>
                <a:latin typeface="fkGroteskNeue"/>
              </a:rPr>
              <a:t>GDP_Growth</a:t>
            </a: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 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(экономический рост, %) - Диапазон: -5% до +8%</a:t>
            </a:r>
          </a:p>
          <a:p>
            <a:pPr lvl="2" algn="l">
              <a:lnSpc>
                <a:spcPct val="150000"/>
              </a:lnSpc>
            </a:pP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Описание: 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годовой темп роста валового внутреннего продукта</a:t>
            </a:r>
          </a:p>
          <a:p>
            <a:pPr lvl="1" algn="l">
              <a:lnSpc>
                <a:spcPct val="150000"/>
              </a:lnSpc>
            </a:pPr>
            <a:r>
              <a:rPr lang="ru-RU" b="1" i="0" dirty="0" err="1">
                <a:solidFill>
                  <a:schemeClr val="bg1"/>
                </a:solidFill>
                <a:effectLst/>
                <a:latin typeface="fkGroteskNeue"/>
              </a:rPr>
              <a:t>Unemployment_Rate</a:t>
            </a: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 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(уровень безработицы, %) - Диапазон: 0% до 15%</a:t>
            </a:r>
          </a:p>
          <a:p>
            <a:pPr lvl="2" algn="l">
              <a:lnSpc>
                <a:spcPct val="150000"/>
              </a:lnSpc>
            </a:pP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Описание: 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доля безработных от рабочей силы</a:t>
            </a:r>
          </a:p>
          <a:p>
            <a:pPr lvl="1" algn="l">
              <a:lnSpc>
                <a:spcPct val="150000"/>
              </a:lnSpc>
            </a:pPr>
            <a:r>
              <a:rPr lang="ru-RU" b="1" i="0" dirty="0" err="1">
                <a:solidFill>
                  <a:schemeClr val="bg1"/>
                </a:solidFill>
                <a:effectLst/>
                <a:latin typeface="fkGroteskNeue"/>
              </a:rPr>
              <a:t>Trade_Openness</a:t>
            </a: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 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(открытость торговли, индекс) - Диапазон: 0 до 100</a:t>
            </a:r>
          </a:p>
          <a:p>
            <a:pPr lvl="2" algn="l">
              <a:lnSpc>
                <a:spcPct val="150000"/>
              </a:lnSpc>
            </a:pP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Описание: 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(Экспорт + Импорт) / GDP × 100 — целевая переменная</a:t>
            </a:r>
          </a:p>
          <a:p>
            <a:pPr lvl="1" algn="l">
              <a:lnSpc>
                <a:spcPct val="150000"/>
              </a:lnSpc>
            </a:pPr>
            <a:r>
              <a:rPr lang="ru-RU" b="1" i="0" dirty="0" err="1">
                <a:solidFill>
                  <a:schemeClr val="bg1"/>
                </a:solidFill>
                <a:effectLst/>
                <a:latin typeface="fkGroteskNeue"/>
              </a:rPr>
              <a:t>Manufacturing_Index</a:t>
            </a: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 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(индекс производства, индекс) - Диапазон: 70 до 130 (база = 100)</a:t>
            </a:r>
          </a:p>
          <a:p>
            <a:pPr lvl="2" algn="l">
              <a:lnSpc>
                <a:spcPct val="150000"/>
              </a:lnSpc>
            </a:pP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Описание: 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объём промышленного производства</a:t>
            </a:r>
          </a:p>
          <a:p>
            <a:pPr lvl="1" algn="l">
              <a:lnSpc>
                <a:spcPct val="150000"/>
              </a:lnSpc>
            </a:pPr>
            <a:r>
              <a:rPr lang="ru-RU" b="1" i="0" dirty="0" err="1">
                <a:solidFill>
                  <a:schemeClr val="bg1"/>
                </a:solidFill>
                <a:effectLst/>
                <a:latin typeface="fkGroteskNeue"/>
              </a:rPr>
              <a:t>Inflation_Rate</a:t>
            </a: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 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(уровень инфляции, %) - Диапазон: -2% до +10%</a:t>
            </a:r>
          </a:p>
          <a:p>
            <a:pPr lvl="2" algn="l">
              <a:lnSpc>
                <a:spcPct val="150000"/>
              </a:lnSpc>
            </a:pPr>
            <a:r>
              <a:rPr lang="ru-RU" b="1" i="0" dirty="0">
                <a:solidFill>
                  <a:schemeClr val="bg1"/>
                </a:solidFill>
                <a:effectLst/>
                <a:latin typeface="fkGroteskNeue"/>
              </a:rPr>
              <a:t>Описание: </a:t>
            </a:r>
            <a:r>
              <a:rPr lang="ru-RU" b="0" i="0" dirty="0">
                <a:solidFill>
                  <a:schemeClr val="bg1"/>
                </a:solidFill>
                <a:effectLst/>
                <a:latin typeface="fkGroteskNeue"/>
              </a:rPr>
              <a:t>годовой рост уровня цен</a:t>
            </a:r>
          </a:p>
          <a:p>
            <a:pPr lvl="1" algn="l"/>
            <a:endParaRPr lang="ru-RU" b="0" i="0" dirty="0">
              <a:solidFill>
                <a:schemeClr val="bg1"/>
              </a:solidFill>
              <a:effectLst/>
              <a:latin typeface="fkGroteskNeue"/>
            </a:endParaRPr>
          </a:p>
        </p:txBody>
      </p:sp>
      <p:pic>
        <p:nvPicPr>
          <p:cNvPr id="8" name="Рисунок 7" descr="Подключения со сплошной заливкой">
            <a:extLst>
              <a:ext uri="{FF2B5EF4-FFF2-40B4-BE49-F238E27FC236}">
                <a16:creationId xmlns:a16="http://schemas.microsoft.com/office/drawing/2014/main" id="{4DDBCB34-EB53-F1AF-B946-0E2CD27D5F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11936" y="1021515"/>
            <a:ext cx="1627909" cy="162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6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екст, снимок экрана, све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24BEBB76-EA15-2023-76BA-404881723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45578" y="0"/>
            <a:ext cx="7124006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F5337C5-253F-ED1E-DD8B-28880F5E88C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82" y="0"/>
            <a:ext cx="9983585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CF9D66F-6DBB-2DD1-F035-69AA5CDD6C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75452" y="284628"/>
            <a:ext cx="2208415" cy="7940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20AED4-94CA-3584-4D2C-8DBAD857553C}"/>
              </a:ext>
            </a:extLst>
          </p:cNvPr>
          <p:cNvSpPr txBox="1"/>
          <p:nvPr/>
        </p:nvSpPr>
        <p:spPr>
          <a:xfrm>
            <a:off x="-413658" y="1423440"/>
            <a:ext cx="11299371" cy="4663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>
              <a:lnSpc>
                <a:spcPct val="150000"/>
              </a:lnSpc>
            </a:pPr>
            <a:r>
              <a:rPr lang="ru-RU" sz="2000" b="1" i="0" dirty="0" err="1">
                <a:solidFill>
                  <a:schemeClr val="bg1"/>
                </a:solidFill>
                <a:effectLst/>
                <a:latin typeface="fkGroteskNeue"/>
              </a:rPr>
              <a:t>Consumer_Confidence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 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(доверие потребителей, индекс) - 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Диапазон: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 70 до 130</a:t>
            </a:r>
          </a:p>
          <a:p>
            <a:pPr lvl="2" algn="l">
              <a:lnSpc>
                <a:spcPct val="150000"/>
              </a:lnSpc>
            </a:pP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Описание: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 индекс потребительского доверия к экономике</a:t>
            </a:r>
          </a:p>
          <a:p>
            <a:pPr lvl="1" algn="l">
              <a:lnSpc>
                <a:spcPct val="150000"/>
              </a:lnSpc>
            </a:pPr>
            <a:r>
              <a:rPr lang="ru-RU" sz="2000" b="1" i="0" dirty="0" err="1">
                <a:solidFill>
                  <a:schemeClr val="bg1"/>
                </a:solidFill>
                <a:effectLst/>
                <a:latin typeface="fkGroteskNeue"/>
              </a:rPr>
              <a:t>Industrial_Production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 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(промышленное производство, % изменения) - 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Диапазон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: -3% до +5%</a:t>
            </a:r>
          </a:p>
          <a:p>
            <a:pPr lvl="2" algn="l">
              <a:lnSpc>
                <a:spcPct val="150000"/>
              </a:lnSpc>
            </a:pP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Описание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: месячное/квартальное изменение объёмов производства</a:t>
            </a:r>
          </a:p>
          <a:p>
            <a:pPr lvl="1" algn="l">
              <a:lnSpc>
                <a:spcPct val="150000"/>
              </a:lnSpc>
            </a:pPr>
            <a:r>
              <a:rPr lang="ru-RU" sz="2000" b="1" i="0" dirty="0" err="1">
                <a:solidFill>
                  <a:schemeClr val="bg1"/>
                </a:solidFill>
                <a:effectLst/>
                <a:latin typeface="fkGroteskNeue"/>
              </a:rPr>
              <a:t>Credit_Private_Sector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 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(кредиты частному сектору, % GDP) - 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Диапазон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: 0% до 120%</a:t>
            </a:r>
          </a:p>
          <a:p>
            <a:pPr lvl="2" algn="l">
              <a:lnSpc>
                <a:spcPct val="150000"/>
              </a:lnSpc>
            </a:pP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Описание: объём кредитов частному сектору относительно GDP</a:t>
            </a:r>
          </a:p>
          <a:p>
            <a:pPr lvl="1" algn="l">
              <a:lnSpc>
                <a:spcPct val="150000"/>
              </a:lnSpc>
            </a:pPr>
            <a:r>
              <a:rPr lang="ru-RU" sz="2000" b="1" i="0" dirty="0" err="1">
                <a:solidFill>
                  <a:schemeClr val="bg1"/>
                </a:solidFill>
                <a:effectLst/>
                <a:latin typeface="fkGroteskNeue"/>
              </a:rPr>
              <a:t>FDI_Inflow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 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(прямые иностранные инвестиции, $ млрд) - 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Диапазон: 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0 до 10 млрд</a:t>
            </a:r>
          </a:p>
          <a:p>
            <a:pPr lvl="2" algn="l">
              <a:lnSpc>
                <a:spcPct val="150000"/>
              </a:lnSpc>
            </a:pP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Описание: 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объём FDI (Foreign Direct Investment) в год</a:t>
            </a:r>
          </a:p>
          <a:p>
            <a:pPr lvl="1" algn="l">
              <a:lnSpc>
                <a:spcPct val="150000"/>
              </a:lnSpc>
            </a:pPr>
            <a:r>
              <a:rPr lang="ru-RU" sz="2000" b="1" i="0" dirty="0" err="1">
                <a:solidFill>
                  <a:schemeClr val="bg1"/>
                </a:solidFill>
                <a:effectLst/>
                <a:latin typeface="fkGroteskNeue"/>
              </a:rPr>
              <a:t>Stock_Returns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 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(доходность фондовых рынков, доля) - 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Диапазон: 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-0.2 до +0.3</a:t>
            </a:r>
          </a:p>
          <a:p>
            <a:pPr lvl="2" algn="l">
              <a:lnSpc>
                <a:spcPct val="150000"/>
              </a:lnSpc>
            </a:pPr>
            <a:r>
              <a:rPr lang="ru-RU" sz="2000" b="1" i="0" dirty="0">
                <a:solidFill>
                  <a:schemeClr val="bg1"/>
                </a:solidFill>
                <a:effectLst/>
                <a:latin typeface="fkGroteskNeue"/>
              </a:rPr>
              <a:t>Описание: 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fkGroteskNeue"/>
              </a:rPr>
              <a:t>месячная/квартальная доходность индексов (−0.2 = −20%)</a:t>
            </a:r>
            <a:endParaRPr lang="ru-RU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755CCD-8231-082E-A46D-B7F4DA5EFED1}"/>
              </a:ext>
            </a:extLst>
          </p:cNvPr>
          <p:cNvSpPr txBox="1"/>
          <p:nvPr/>
        </p:nvSpPr>
        <p:spPr>
          <a:xfrm>
            <a:off x="1432416" y="522427"/>
            <a:ext cx="6324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Продолжение слайда про датасет</a:t>
            </a:r>
          </a:p>
        </p:txBody>
      </p:sp>
      <p:pic>
        <p:nvPicPr>
          <p:cNvPr id="6" name="Рисунок 5" descr="База данных со сплошной заливкой">
            <a:extLst>
              <a:ext uri="{FF2B5EF4-FFF2-40B4-BE49-F238E27FC236}">
                <a16:creationId xmlns:a16="http://schemas.microsoft.com/office/drawing/2014/main" id="{20AED90A-FB2D-018A-EE6F-C6D827D62D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79659" y="5700064"/>
            <a:ext cx="1042449" cy="104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51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Информатика программирование">
            <a:extLst>
              <a:ext uri="{FF2B5EF4-FFF2-40B4-BE49-F238E27FC236}">
                <a16:creationId xmlns:a16="http://schemas.microsoft.com/office/drawing/2014/main" id="{43DF7174-2A6D-0260-F1B8-C1D6DEF31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0914" y="0"/>
            <a:ext cx="92310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F5337C5-253F-ED1E-DD8B-28880F5E88CB}"/>
              </a:ext>
            </a:extLst>
          </p:cNvPr>
          <p:cNvSpPr/>
          <p:nvPr/>
        </p:nvSpPr>
        <p:spPr>
          <a:xfrm>
            <a:off x="0" y="0"/>
            <a:ext cx="9983585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CF9D66F-6DBB-2DD1-F035-69AA5CDD6C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75452" y="284628"/>
            <a:ext cx="2208415" cy="79402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86E78B1-8F01-D636-9CF0-FC08F60F60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829" y="1582153"/>
            <a:ext cx="8643257" cy="47723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606271-7D20-56AE-D652-7D9F1B029D0C}"/>
              </a:ext>
            </a:extLst>
          </p:cNvPr>
          <p:cNvSpPr txBox="1"/>
          <p:nvPr/>
        </p:nvSpPr>
        <p:spPr>
          <a:xfrm>
            <a:off x="511629" y="840065"/>
            <a:ext cx="7522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Демонстрация работы нейронной сети</a:t>
            </a:r>
          </a:p>
        </p:txBody>
      </p:sp>
    </p:spTree>
    <p:extLst>
      <p:ext uri="{BB962C8B-B14F-4D97-AF65-F5344CB8AC3E}">
        <p14:creationId xmlns:p14="http://schemas.microsoft.com/office/powerpoint/2010/main" val="2883710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Информатика программирование">
            <a:extLst>
              <a:ext uri="{FF2B5EF4-FFF2-40B4-BE49-F238E27FC236}">
                <a16:creationId xmlns:a16="http://schemas.microsoft.com/office/drawing/2014/main" id="{43DF7174-2A6D-0260-F1B8-C1D6DEF31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0914" y="0"/>
            <a:ext cx="92310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F5337C5-253F-ED1E-DD8B-28880F5E88CB}"/>
              </a:ext>
            </a:extLst>
          </p:cNvPr>
          <p:cNvSpPr/>
          <p:nvPr/>
        </p:nvSpPr>
        <p:spPr>
          <a:xfrm>
            <a:off x="0" y="0"/>
            <a:ext cx="9983585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CF9D66F-6DBB-2DD1-F035-69AA5CDD6C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3585" y="6063971"/>
            <a:ext cx="2208415" cy="794029"/>
          </a:xfrm>
          <a:prstGeom prst="rect">
            <a:avLst/>
          </a:prstGeom>
        </p:spPr>
      </p:pic>
      <p:pic>
        <p:nvPicPr>
          <p:cNvPr id="10" name="Рисунок 9" descr="Изображение выглядит как текст, снимок экрана, диаграмма, Параллельный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4D2AF32-D9E6-1517-A268-E8F9A5A756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035" y="0"/>
            <a:ext cx="7867929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2E1B26-2403-C3ED-05E3-1B493E747A60}"/>
              </a:ext>
            </a:extLst>
          </p:cNvPr>
          <p:cNvSpPr txBox="1"/>
          <p:nvPr/>
        </p:nvSpPr>
        <p:spPr>
          <a:xfrm>
            <a:off x="-1" y="1208315"/>
            <a:ext cx="2405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Визуализация различных процессов </a:t>
            </a:r>
          </a:p>
        </p:txBody>
      </p:sp>
      <p:pic>
        <p:nvPicPr>
          <p:cNvPr id="13" name="Рисунок 12" descr="График тенденции к понижению со сплошной заливкой">
            <a:extLst>
              <a:ext uri="{FF2B5EF4-FFF2-40B4-BE49-F238E27FC236}">
                <a16:creationId xmlns:a16="http://schemas.microsoft.com/office/drawing/2014/main" id="{9FDEC0EA-0FAC-22EB-AD97-E58550CF2E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0854" y="5260657"/>
            <a:ext cx="1200328" cy="12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381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электроника, клавиатура, текст, компьютер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D12924D6-9871-F431-41B8-51269ED7B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242" y="0"/>
            <a:ext cx="10400758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F5337C5-253F-ED1E-DD8B-28880F5E88C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22795" y="0"/>
            <a:ext cx="9983585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CF9D66F-6DBB-2DD1-F035-69AA5CDD6C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795" y="219314"/>
            <a:ext cx="2208415" cy="7940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1103F6-85CF-9F12-28A8-DE92C222CD0F}"/>
              </a:ext>
            </a:extLst>
          </p:cNvPr>
          <p:cNvSpPr txBox="1"/>
          <p:nvPr/>
        </p:nvSpPr>
        <p:spPr>
          <a:xfrm>
            <a:off x="2331210" y="616328"/>
            <a:ext cx="61014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b="1" dirty="0">
                <a:solidFill>
                  <a:schemeClr val="bg1"/>
                </a:solidFill>
              </a:rPr>
              <a:t>Перечень 5 алгоритмов, реализованных в НС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10B2A7-D99E-6AB1-A0F5-736AF9C88541}"/>
              </a:ext>
            </a:extLst>
          </p:cNvPr>
          <p:cNvSpPr txBox="1"/>
          <p:nvPr/>
        </p:nvSpPr>
        <p:spPr>
          <a:xfrm>
            <a:off x="122795" y="1629671"/>
            <a:ext cx="98584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1.</a:t>
            </a:r>
            <a:r>
              <a:rPr lang="en-US" sz="24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b="1" i="0" dirty="0">
                <a:solidFill>
                  <a:schemeClr val="bg1"/>
                </a:solidFill>
                <a:effectLst/>
              </a:rPr>
              <a:t>BACKPROPAGATION </a:t>
            </a:r>
            <a:r>
              <a:rPr lang="en-US" sz="20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— </a:t>
            </a:r>
            <a:r>
              <a:rPr lang="ru-RU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обратное распространение ошибки для обновления весов (встроено в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TensorFlow)</a:t>
            </a:r>
          </a:p>
          <a:p>
            <a:endParaRPr lang="ru-RU" sz="2000" b="1" dirty="0">
              <a:solidFill>
                <a:schemeClr val="bg1"/>
              </a:solidFill>
            </a:endParaRPr>
          </a:p>
          <a:p>
            <a:r>
              <a:rPr lang="ru-RU" sz="2400" b="1" dirty="0">
                <a:solidFill>
                  <a:schemeClr val="bg1"/>
                </a:solidFill>
              </a:rPr>
              <a:t>2.</a:t>
            </a:r>
            <a:r>
              <a:rPr lang="en-US" sz="24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b="1" i="0" dirty="0">
                <a:solidFill>
                  <a:schemeClr val="bg1"/>
                </a:solidFill>
                <a:effectLst/>
              </a:rPr>
              <a:t>FORWARD PROPAGATION</a:t>
            </a:r>
            <a:r>
              <a:rPr lang="en-US" sz="2000" dirty="0">
                <a:solidFill>
                  <a:schemeClr val="bg1"/>
                </a:solidFill>
                <a:cs typeface="Calibri" panose="020F0502020204030204" pitchFamily="34" charset="0"/>
              </a:rPr>
              <a:t> — </a:t>
            </a:r>
            <a:r>
              <a:rPr lang="ru-RU" sz="2400" dirty="0">
                <a:solidFill>
                  <a:schemeClr val="bg1"/>
                </a:solidFill>
                <a:cs typeface="Calibri" panose="020F0502020204030204" pitchFamily="34" charset="0"/>
              </a:rPr>
              <a:t>прямое распространение сигнала через слои сети</a:t>
            </a:r>
            <a:endParaRPr lang="en-US" sz="2400" i="0" dirty="0">
              <a:solidFill>
                <a:schemeClr val="bg1"/>
              </a:solidFill>
              <a:effectLst/>
            </a:endParaRPr>
          </a:p>
          <a:p>
            <a:endParaRPr lang="ru-RU" sz="2000" b="1" dirty="0">
              <a:solidFill>
                <a:schemeClr val="bg1"/>
              </a:solidFill>
            </a:endParaRPr>
          </a:p>
          <a:p>
            <a:r>
              <a:rPr lang="ru-RU" sz="2400" b="1" dirty="0">
                <a:solidFill>
                  <a:schemeClr val="bg1"/>
                </a:solidFill>
              </a:rPr>
              <a:t>3.</a:t>
            </a:r>
            <a:r>
              <a:rPr lang="en-US" sz="24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b="1" i="0" dirty="0">
                <a:solidFill>
                  <a:schemeClr val="bg1"/>
                </a:solidFill>
                <a:effectLst/>
              </a:rPr>
              <a:t>ADAM OPTIMIZER</a:t>
            </a:r>
            <a:r>
              <a:rPr lang="ru-RU" sz="20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2400" dirty="0">
                <a:solidFill>
                  <a:schemeClr val="bg1"/>
                </a:solidFill>
                <a:cs typeface="Calibri" panose="020F0502020204030204" pitchFamily="34" charset="0"/>
              </a:rPr>
              <a:t>— </a:t>
            </a:r>
            <a:r>
              <a:rPr lang="ru-RU" sz="2400" dirty="0">
                <a:solidFill>
                  <a:schemeClr val="bg1"/>
                </a:solidFill>
                <a:cs typeface="Calibri" panose="020F0502020204030204" pitchFamily="34" charset="0"/>
              </a:rPr>
              <a:t>оптимизация весов по градиентам с адаптивной скоростью обучения</a:t>
            </a:r>
            <a:endParaRPr lang="en-US" sz="2000" b="1" i="0" dirty="0">
              <a:solidFill>
                <a:schemeClr val="bg1"/>
              </a:solidFill>
              <a:effectLst/>
            </a:endParaRPr>
          </a:p>
          <a:p>
            <a:endParaRPr lang="ru-RU" sz="2000" b="1" dirty="0">
              <a:solidFill>
                <a:schemeClr val="bg1"/>
              </a:solidFill>
            </a:endParaRPr>
          </a:p>
          <a:p>
            <a:r>
              <a:rPr lang="ru-RU" sz="2400" b="1" dirty="0">
                <a:solidFill>
                  <a:schemeClr val="bg1"/>
                </a:solidFill>
              </a:rPr>
              <a:t>4.</a:t>
            </a:r>
            <a:r>
              <a:rPr lang="en-US" sz="24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b="1" i="0" dirty="0">
                <a:solidFill>
                  <a:schemeClr val="bg1"/>
                </a:solidFill>
                <a:effectLst/>
              </a:rPr>
              <a:t>BATCH NORMALIZATION</a:t>
            </a:r>
            <a:r>
              <a:rPr lang="ru-RU" sz="20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2400" dirty="0">
                <a:solidFill>
                  <a:schemeClr val="bg1"/>
                </a:solidFill>
                <a:cs typeface="Calibri" panose="020F0502020204030204" pitchFamily="34" charset="0"/>
              </a:rPr>
              <a:t>— </a:t>
            </a:r>
            <a:r>
              <a:rPr lang="ru-RU" sz="2400" dirty="0">
                <a:solidFill>
                  <a:schemeClr val="bg1"/>
                </a:solidFill>
                <a:cs typeface="Calibri" panose="020F0502020204030204" pitchFamily="34" charset="0"/>
              </a:rPr>
              <a:t> п</a:t>
            </a:r>
            <a:r>
              <a:rPr lang="ru-RU" sz="2400" b="0" i="0" dirty="0">
                <a:solidFill>
                  <a:schemeClr val="bg1"/>
                </a:solidFill>
                <a:effectLst/>
              </a:rPr>
              <a:t>риведение чисел к "нормальному" виду — когда среднее = 0, стандартное отклонение = 1.</a:t>
            </a:r>
            <a:endParaRPr lang="en-US" sz="2400" b="1" i="0" dirty="0">
              <a:solidFill>
                <a:schemeClr val="bg1"/>
              </a:solidFill>
              <a:effectLst/>
            </a:endParaRPr>
          </a:p>
          <a:p>
            <a:endParaRPr lang="ru-RU" sz="2000" b="1" dirty="0">
              <a:solidFill>
                <a:schemeClr val="bg1"/>
              </a:solidFill>
            </a:endParaRPr>
          </a:p>
          <a:p>
            <a:r>
              <a:rPr lang="ru-RU" sz="2400" b="1" dirty="0">
                <a:solidFill>
                  <a:schemeClr val="bg1"/>
                </a:solidFill>
              </a:rPr>
              <a:t>5.</a:t>
            </a:r>
            <a:r>
              <a:rPr lang="en-US" sz="2400" b="1" i="0" dirty="0">
                <a:solidFill>
                  <a:schemeClr val="bg1"/>
                </a:solidFill>
                <a:effectLst/>
              </a:rPr>
              <a:t>  </a:t>
            </a:r>
            <a:r>
              <a:rPr lang="en-US" sz="2000" b="1" i="0" dirty="0">
                <a:solidFill>
                  <a:schemeClr val="bg1"/>
                </a:solidFill>
                <a:effectLst/>
              </a:rPr>
              <a:t>DROPOUT REGULARIZATION</a:t>
            </a:r>
            <a:r>
              <a:rPr lang="ru-RU" sz="2000" b="1" i="0" dirty="0">
                <a:solidFill>
                  <a:schemeClr val="bg1"/>
                </a:solidFill>
                <a:effectLst/>
              </a:rPr>
              <a:t> - </a:t>
            </a:r>
            <a:r>
              <a:rPr lang="ru-RU" sz="2400" b="0" i="0" dirty="0">
                <a:solidFill>
                  <a:schemeClr val="bg1"/>
                </a:solidFill>
                <a:effectLst/>
              </a:rPr>
              <a:t>отключение доли нейронов (обычно 30%) во время обучения, для предотвращения переобучение.</a:t>
            </a:r>
            <a:endParaRPr lang="en-US" sz="2400" b="1" i="0" dirty="0">
              <a:solidFill>
                <a:schemeClr val="bg1"/>
              </a:solidFill>
              <a:effectLst/>
            </a:endParaRPr>
          </a:p>
          <a:p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4641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</TotalTime>
  <Words>801</Words>
  <Application>Microsoft Office PowerPoint</Application>
  <PresentationFormat>Широкоэкранный</PresentationFormat>
  <Paragraphs>63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fkGroteskNeue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tema tema</dc:creator>
  <cp:lastModifiedBy>tema tema</cp:lastModifiedBy>
  <cp:revision>2</cp:revision>
  <dcterms:created xsi:type="dcterms:W3CDTF">2025-12-25T20:55:23Z</dcterms:created>
  <dcterms:modified xsi:type="dcterms:W3CDTF">2025-12-26T09:46:05Z</dcterms:modified>
</cp:coreProperties>
</file>

<file path=docProps/thumbnail.jpeg>
</file>